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Comic Sans MS" panose="030F0702030302020204" pitchFamily="66" charset="0"/>
      <p:regular r:id="rId17"/>
      <p:bold r:id="rId18"/>
      <p:italic r:id="rId19"/>
      <p:boldItalic r:id="rId20"/>
    </p:embeddedFont>
    <p:embeddedFont>
      <p:font typeface="Amatic SC" panose="020B0604020202020204" charset="-79"/>
      <p:regular r:id="rId21"/>
      <p:bold r:id="rId22"/>
    </p:embeddedFont>
    <p:embeddedFont>
      <p:font typeface="Source Code Pro" panose="020B0604020202020204" charset="0"/>
      <p:regular r:id="rId23"/>
      <p:bold r:id="rId2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87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8.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7.fntdata"/><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Char char="●"/>
              <a:defRPr sz="1100"/>
            </a:lvl1pPr>
            <a:lvl2pPr lvl="1">
              <a:spcBef>
                <a:spcPts val="0"/>
              </a:spcBef>
              <a:buChar char="○"/>
              <a:defRPr sz="1100"/>
            </a:lvl2pPr>
            <a:lvl3pPr lvl="2">
              <a:spcBef>
                <a:spcPts val="0"/>
              </a:spcBef>
              <a:buChar char="■"/>
              <a:defRPr sz="1100"/>
            </a:lvl3pPr>
            <a:lvl4pPr lvl="3">
              <a:spcBef>
                <a:spcPts val="0"/>
              </a:spcBef>
              <a:buChar char="●"/>
              <a:defRPr sz="1100"/>
            </a:lvl4pPr>
            <a:lvl5pPr lvl="4">
              <a:spcBef>
                <a:spcPts val="0"/>
              </a:spcBef>
              <a:buChar char="○"/>
              <a:defRPr sz="1100"/>
            </a:lvl5pPr>
            <a:lvl6pPr lvl="5">
              <a:spcBef>
                <a:spcPts val="0"/>
              </a:spcBef>
              <a:buChar char="■"/>
              <a:defRPr sz="1100"/>
            </a:lvl6pPr>
            <a:lvl7pPr lvl="6">
              <a:spcBef>
                <a:spcPts val="0"/>
              </a:spcBef>
              <a:buChar char="●"/>
              <a:defRPr sz="1100"/>
            </a:lvl7pPr>
            <a:lvl8pPr lvl="7">
              <a:spcBef>
                <a:spcPts val="0"/>
              </a:spcBef>
              <a:buChar char="○"/>
              <a:defRPr sz="1100"/>
            </a:lvl8pPr>
            <a:lvl9pPr lvl="8">
              <a:spcBef>
                <a:spcPts val="0"/>
              </a:spcBef>
              <a:buChar char="■"/>
              <a:defRPr sz="1100"/>
            </a:lvl9pPr>
          </a:lstStyle>
          <a:p>
            <a:endParaRPr/>
          </a:p>
        </p:txBody>
      </p:sp>
    </p:spTree>
    <p:extLst>
      <p:ext uri="{BB962C8B-B14F-4D97-AF65-F5344CB8AC3E}">
        <p14:creationId xmlns:p14="http://schemas.microsoft.com/office/powerpoint/2010/main" val="305740620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9915611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564932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037619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6513064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430922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21972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52841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1607846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00765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495815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72835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886950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60611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5040066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500" cy="3538500"/>
          </a:xfrm>
          <a:prstGeom prst="rect">
            <a:avLst/>
          </a:prstGeom>
          <a:solidFill>
            <a:srgbClr val="FFFFFF"/>
          </a:solidFill>
        </p:spPr>
        <p:txBody>
          <a:bodyPr wrap="square"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wrap="square" lIns="91425" tIns="91425" rIns="91425" bIns="91425" anchor="ctr" anchorCtr="0">
            <a:noAutofit/>
          </a:bodyPr>
          <a:lstStyle/>
          <a:p>
            <a:pPr lvl="0">
              <a:spcBef>
                <a:spcPts val="0"/>
              </a:spcBef>
              <a:buNone/>
            </a:pPr>
            <a:r>
              <a:rPr lang="en"/>
              <a:t>Significant figures</a:t>
            </a:r>
          </a:p>
        </p:txBody>
      </p:sp>
      <p:sp>
        <p:nvSpPr>
          <p:cNvPr id="57" name="Shape 57"/>
          <p:cNvSpPr txBox="1">
            <a:spLocks noGrp="1"/>
          </p:cNvSpPr>
          <p:nvPr>
            <p:ph type="subTitle" idx="1"/>
          </p:nvPr>
        </p:nvSpPr>
        <p:spPr>
          <a:xfrm>
            <a:off x="311700" y="3890400"/>
            <a:ext cx="8520600" cy="706200"/>
          </a:xfrm>
          <a:prstGeom prst="rect">
            <a:avLst/>
          </a:prstGeom>
        </p:spPr>
        <p:txBody>
          <a:bodyPr wrap="square" lIns="91425" tIns="91425" rIns="91425" bIns="91425" anchor="ctr" anchorCtr="0">
            <a:noAutofit/>
          </a:bodyPr>
          <a:lstStyle/>
          <a:p>
            <a:pPr lvl="0">
              <a:spcBef>
                <a:spcPts val="0"/>
              </a:spcBef>
              <a:buNone/>
            </a:pPr>
            <a:r>
              <a:rPr lang="en"/>
              <a:t>RULES TO MEMORIZE!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6</a:t>
            </a:r>
          </a:p>
        </p:txBody>
      </p:sp>
      <p:sp>
        <p:nvSpPr>
          <p:cNvPr id="109" name="Shape 109"/>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Zeros before understood decimals are NOT SIGNIFICANT ex. 100 – 1 sig fig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7</a:t>
            </a:r>
          </a:p>
        </p:txBody>
      </p:sp>
      <p:sp>
        <p:nvSpPr>
          <p:cNvPr id="115" name="Shape 115"/>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Zeros before indicated decimal are significant ex. 100. – 3 sig figs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8</a:t>
            </a:r>
          </a:p>
        </p:txBody>
      </p:sp>
      <p:sp>
        <p:nvSpPr>
          <p:cNvPr id="121" name="Shape 121"/>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Counts and exact quantities are infinitely significant ex. 12 eggs in a dozen 5280 ft in 1 mile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9</a:t>
            </a:r>
          </a:p>
        </p:txBody>
      </p:sp>
      <p:sp>
        <p:nvSpPr>
          <p:cNvPr id="127" name="Shape 127"/>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 Adding and subtracting – retain as many places to the right of the decimal as the original number with the least decimal places.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10 </a:t>
            </a:r>
          </a:p>
        </p:txBody>
      </p:sp>
      <p:sp>
        <p:nvSpPr>
          <p:cNvPr id="133" name="Shape 133"/>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If you multiply or divide two numbers, the answer is rounded off to the number of significant figures in the least precise term used in the calculation (i.e. the number with the fewest sig figs).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11700" y="87350"/>
            <a:ext cx="8520600" cy="4399500"/>
          </a:xfrm>
          <a:prstGeom prst="rect">
            <a:avLst/>
          </a:prstGeom>
        </p:spPr>
        <p:txBody>
          <a:bodyPr wrap="square" lIns="91425" tIns="91425" rIns="91425" bIns="91425" anchor="ctr" anchorCtr="0">
            <a:noAutofit/>
          </a:bodyPr>
          <a:lstStyle/>
          <a:p>
            <a:pPr lvl="0">
              <a:spcBef>
                <a:spcPts val="0"/>
              </a:spcBef>
              <a:buNone/>
            </a:pPr>
            <a:r>
              <a:rPr lang="en" sz="3000" b="0">
                <a:solidFill>
                  <a:srgbClr val="444444"/>
                </a:solidFill>
                <a:highlight>
                  <a:srgbClr val="FFFFFF"/>
                </a:highlight>
                <a:latin typeface="Comic Sans MS"/>
                <a:ea typeface="Comic Sans MS"/>
                <a:cs typeface="Comic Sans MS"/>
                <a:sym typeface="Comic Sans MS"/>
              </a:rPr>
              <a:t>1.All measurements are inaccurate </a:t>
            </a:r>
          </a:p>
          <a:p>
            <a:pPr lvl="0">
              <a:spcBef>
                <a:spcPts val="0"/>
              </a:spcBef>
              <a:buNone/>
            </a:pPr>
            <a:r>
              <a:rPr lang="en" sz="3000" b="0">
                <a:solidFill>
                  <a:srgbClr val="444444"/>
                </a:solidFill>
                <a:highlight>
                  <a:srgbClr val="FFFFFF"/>
                </a:highlight>
                <a:latin typeface="Comic Sans MS"/>
                <a:ea typeface="Comic Sans MS"/>
                <a:cs typeface="Comic Sans MS"/>
                <a:sym typeface="Comic Sans MS"/>
              </a:rPr>
              <a:t>2.  Precision of measuring device</a:t>
            </a:r>
          </a:p>
          <a:p>
            <a:pPr lvl="0">
              <a:spcBef>
                <a:spcPts val="0"/>
              </a:spcBef>
              <a:buNone/>
            </a:pPr>
            <a:r>
              <a:rPr lang="en" sz="3000" b="0">
                <a:solidFill>
                  <a:srgbClr val="444444"/>
                </a:solidFill>
                <a:highlight>
                  <a:srgbClr val="FFFFFF"/>
                </a:highlight>
                <a:latin typeface="Comic Sans MS"/>
                <a:ea typeface="Comic Sans MS"/>
                <a:cs typeface="Comic Sans MS"/>
                <a:sym typeface="Comic Sans MS"/>
              </a:rPr>
              <a:t>3.  Human error  </a:t>
            </a:r>
          </a:p>
          <a:p>
            <a:pPr lvl="0" rtl="0">
              <a:spcBef>
                <a:spcPts val="0"/>
              </a:spcBef>
              <a:buNone/>
            </a:pPr>
            <a:r>
              <a:rPr lang="en" sz="3000" b="0">
                <a:solidFill>
                  <a:srgbClr val="444444"/>
                </a:solidFill>
                <a:highlight>
                  <a:srgbClr val="FFFFFF"/>
                </a:highlight>
                <a:latin typeface="Comic Sans MS"/>
                <a:ea typeface="Comic Sans MS"/>
                <a:cs typeface="Comic Sans MS"/>
                <a:sym typeface="Comic Sans MS"/>
              </a:rPr>
              <a:t>4. Faulty technique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260475" y="87350"/>
            <a:ext cx="8520600" cy="4399500"/>
          </a:xfrm>
          <a:prstGeom prst="rect">
            <a:avLst/>
          </a:prstGeom>
        </p:spPr>
        <p:txBody>
          <a:bodyPr wrap="square" lIns="91425" tIns="91425" rIns="91425" bIns="91425" anchor="ctr" anchorCtr="0">
            <a:noAutofit/>
          </a:bodyPr>
          <a:lstStyle/>
          <a:p>
            <a:pPr marL="457200" lvl="0" indent="-419100" rtl="0">
              <a:spcBef>
                <a:spcPts val="0"/>
              </a:spcBef>
              <a:buClr>
                <a:srgbClr val="444444"/>
              </a:buClr>
              <a:buSzPct val="100000"/>
              <a:buFont typeface="Arial"/>
              <a:buChar char="●"/>
            </a:pPr>
            <a:r>
              <a:rPr lang="en" sz="3000" b="0">
                <a:solidFill>
                  <a:srgbClr val="444444"/>
                </a:solidFill>
                <a:highlight>
                  <a:srgbClr val="FFFFFF"/>
                </a:highlight>
                <a:latin typeface="Arial"/>
                <a:ea typeface="Arial"/>
                <a:cs typeface="Arial"/>
                <a:sym typeface="Arial"/>
              </a:rPr>
              <a:t>Measurements need to convey precision  </a:t>
            </a:r>
          </a:p>
          <a:p>
            <a:pPr lvl="0">
              <a:spcBef>
                <a:spcPts val="0"/>
              </a:spcBef>
              <a:buNone/>
            </a:pPr>
            <a:endParaRPr sz="3000" b="0">
              <a:solidFill>
                <a:srgbClr val="444444"/>
              </a:solidFill>
              <a:highlight>
                <a:srgbClr val="FFFFFF"/>
              </a:highlight>
              <a:latin typeface="Arial"/>
              <a:ea typeface="Arial"/>
              <a:cs typeface="Arial"/>
              <a:sym typeface="Arial"/>
            </a:endParaRPr>
          </a:p>
          <a:p>
            <a:pPr marL="457200" lvl="0" indent="-419100" rtl="0">
              <a:spcBef>
                <a:spcPts val="0"/>
              </a:spcBef>
              <a:buClr>
                <a:srgbClr val="444444"/>
              </a:buClr>
              <a:buSzPct val="100000"/>
              <a:buFont typeface="Arial"/>
              <a:buChar char="●"/>
            </a:pPr>
            <a:r>
              <a:rPr lang="en" sz="3000" b="0">
                <a:solidFill>
                  <a:srgbClr val="444444"/>
                </a:solidFill>
                <a:highlight>
                  <a:srgbClr val="FFFFFF"/>
                </a:highlight>
                <a:latin typeface="Arial"/>
                <a:ea typeface="Arial"/>
                <a:cs typeface="Arial"/>
                <a:sym typeface="Arial"/>
              </a:rPr>
              <a:t>Must include degree of uncertainty  </a:t>
            </a:r>
          </a:p>
          <a:p>
            <a:pPr lvl="0">
              <a:spcBef>
                <a:spcPts val="0"/>
              </a:spcBef>
              <a:buNone/>
            </a:pPr>
            <a:endParaRPr sz="3000" b="0">
              <a:solidFill>
                <a:srgbClr val="444444"/>
              </a:solidFill>
              <a:highlight>
                <a:srgbClr val="FFFFFF"/>
              </a:highlight>
              <a:latin typeface="Arial"/>
              <a:ea typeface="Arial"/>
              <a:cs typeface="Arial"/>
              <a:sym typeface="Arial"/>
            </a:endParaRPr>
          </a:p>
          <a:p>
            <a:pPr marL="457200" lvl="0" indent="-419100" rtl="0">
              <a:spcBef>
                <a:spcPts val="0"/>
              </a:spcBef>
              <a:buClr>
                <a:srgbClr val="444444"/>
              </a:buClr>
              <a:buSzPct val="100000"/>
              <a:buFont typeface="Arial"/>
              <a:buChar char="●"/>
            </a:pPr>
            <a:r>
              <a:rPr lang="en" sz="3000" b="0">
                <a:solidFill>
                  <a:srgbClr val="444444"/>
                </a:solidFill>
                <a:highlight>
                  <a:srgbClr val="FFFFFF"/>
                </a:highlight>
                <a:latin typeface="Arial"/>
                <a:ea typeface="Arial"/>
                <a:cs typeface="Arial"/>
                <a:sym typeface="Arial"/>
              </a:rPr>
              <a:t>Sig Figs tell us </a:t>
            </a:r>
          </a:p>
          <a:p>
            <a:pPr lvl="0" rtl="0">
              <a:spcBef>
                <a:spcPts val="0"/>
              </a:spcBef>
              <a:buNone/>
            </a:pPr>
            <a:endParaRPr sz="3000" b="0">
              <a:solidFill>
                <a:srgbClr val="444444"/>
              </a:solidFill>
              <a:highlight>
                <a:srgbClr val="FFFFFF"/>
              </a:highlight>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pic>
        <p:nvPicPr>
          <p:cNvPr id="72" name="Shape 72"/>
          <p:cNvPicPr preferRelativeResize="0"/>
          <p:nvPr/>
        </p:nvPicPr>
        <p:blipFill>
          <a:blip r:embed="rId3">
            <a:alphaModFix/>
          </a:blip>
          <a:stretch>
            <a:fillRect/>
          </a:stretch>
        </p:blipFill>
        <p:spPr>
          <a:xfrm>
            <a:off x="2415200" y="1956674"/>
            <a:ext cx="4039850" cy="3184250"/>
          </a:xfrm>
          <a:prstGeom prst="rect">
            <a:avLst/>
          </a:prstGeom>
          <a:noFill/>
          <a:ln>
            <a:noFill/>
          </a:ln>
        </p:spPr>
      </p:pic>
      <p:sp>
        <p:nvSpPr>
          <p:cNvPr id="73" name="Shape 73"/>
          <p:cNvSpPr txBox="1">
            <a:spLocks noGrp="1"/>
          </p:cNvSpPr>
          <p:nvPr>
            <p:ph type="ctrTitle"/>
          </p:nvPr>
        </p:nvSpPr>
        <p:spPr>
          <a:xfrm>
            <a:off x="311700" y="392150"/>
            <a:ext cx="8520600" cy="1653600"/>
          </a:xfrm>
          <a:prstGeom prst="rect">
            <a:avLst/>
          </a:prstGeom>
        </p:spPr>
        <p:txBody>
          <a:bodyPr wrap="square" lIns="91425" tIns="91425" rIns="91425" bIns="91425" anchor="ctr" anchorCtr="0">
            <a:noAutofit/>
          </a:bodyPr>
          <a:lstStyle/>
          <a:p>
            <a:pPr lvl="0" rtl="0">
              <a:spcBef>
                <a:spcPts val="0"/>
              </a:spcBef>
              <a:buNone/>
            </a:pPr>
            <a:r>
              <a:rPr lang="en"/>
              <a:t>Significant figures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ctrTitle"/>
          </p:nvPr>
        </p:nvSpPr>
        <p:spPr>
          <a:xfrm>
            <a:off x="311700" y="392150"/>
            <a:ext cx="8520600" cy="2690400"/>
          </a:xfrm>
          <a:prstGeom prst="rect">
            <a:avLst/>
          </a:prstGeom>
        </p:spPr>
        <p:txBody>
          <a:bodyPr wrap="square" lIns="91425" tIns="91425" rIns="91425" bIns="91425" anchor="ctr" anchorCtr="0">
            <a:noAutofit/>
          </a:bodyPr>
          <a:lstStyle/>
          <a:p>
            <a:pPr lvl="0">
              <a:spcBef>
                <a:spcPts val="0"/>
              </a:spcBef>
              <a:buNone/>
            </a:pPr>
            <a:r>
              <a:rPr lang="en" sz="3000" b="0">
                <a:solidFill>
                  <a:srgbClr val="444444"/>
                </a:solidFill>
                <a:highlight>
                  <a:srgbClr val="FFFFFF"/>
                </a:highlight>
                <a:latin typeface="Comic Sans MS"/>
                <a:ea typeface="Comic Sans MS"/>
                <a:cs typeface="Comic Sans MS"/>
                <a:sym typeface="Comic Sans MS"/>
              </a:rPr>
              <a:t>Significant figures in a measurement include  </a:t>
            </a:r>
          </a:p>
        </p:txBody>
      </p:sp>
      <p:sp>
        <p:nvSpPr>
          <p:cNvPr id="79" name="Shape 79"/>
          <p:cNvSpPr txBox="1">
            <a:spLocks noGrp="1"/>
          </p:cNvSpPr>
          <p:nvPr>
            <p:ph type="subTitle" idx="1"/>
          </p:nvPr>
        </p:nvSpPr>
        <p:spPr>
          <a:xfrm>
            <a:off x="311700" y="3449300"/>
            <a:ext cx="8520600" cy="1694100"/>
          </a:xfrm>
          <a:prstGeom prst="rect">
            <a:avLst/>
          </a:prstGeom>
        </p:spPr>
        <p:txBody>
          <a:bodyPr wrap="square" lIns="91425" tIns="91425" rIns="91425" bIns="91425" anchor="ctr" anchorCtr="0">
            <a:noAutofit/>
          </a:bodyPr>
          <a:lstStyle/>
          <a:p>
            <a:pPr lvl="0">
              <a:spcBef>
                <a:spcPts val="0"/>
              </a:spcBef>
              <a:buNone/>
            </a:pPr>
            <a:r>
              <a:rPr lang="en"/>
              <a:t>Rule 1</a:t>
            </a:r>
          </a:p>
          <a:p>
            <a:pPr lvl="0">
              <a:spcBef>
                <a:spcPts val="0"/>
              </a:spcBef>
              <a:buNone/>
            </a:pPr>
            <a:r>
              <a:rPr lang="en"/>
              <a:t>All of the digits that are known precisely plus one last digit that is estimated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2</a:t>
            </a:r>
          </a:p>
        </p:txBody>
      </p:sp>
      <p:sp>
        <p:nvSpPr>
          <p:cNvPr id="85" name="Shape 85"/>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t>Every non-zero digit is significant</a:t>
            </a:r>
          </a:p>
          <a:p>
            <a:pPr lvl="0">
              <a:spcBef>
                <a:spcPts val="0"/>
              </a:spcBef>
              <a:buNone/>
            </a:pPr>
            <a:r>
              <a:rPr lang="en" sz="3000"/>
              <a:t>Ex: 2.47 = 3 significant figures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3</a:t>
            </a:r>
          </a:p>
        </p:txBody>
      </p:sp>
      <p:sp>
        <p:nvSpPr>
          <p:cNvPr id="91" name="Shape 91"/>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Zeros between non- zeros are significant </a:t>
            </a:r>
          </a:p>
          <a:p>
            <a:pPr lvl="0">
              <a:spcBef>
                <a:spcPts val="0"/>
              </a:spcBef>
              <a:buNone/>
            </a:pPr>
            <a:r>
              <a:rPr lang="en" sz="3000">
                <a:solidFill>
                  <a:srgbClr val="444444"/>
                </a:solidFill>
                <a:highlight>
                  <a:srgbClr val="FFFFFF"/>
                </a:highlight>
                <a:latin typeface="Arial"/>
                <a:ea typeface="Arial"/>
                <a:cs typeface="Arial"/>
                <a:sym typeface="Arial"/>
              </a:rPr>
              <a:t>ex. 24.0007 – 6 sig figs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4</a:t>
            </a:r>
          </a:p>
        </p:txBody>
      </p:sp>
      <p:sp>
        <p:nvSpPr>
          <p:cNvPr id="97" name="Shape 97"/>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Zeros in front of non-zeros are NOT SIGNIFICANT ex. 0.0099 – 2 sig figs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292850"/>
            <a:ext cx="8520600" cy="801000"/>
          </a:xfrm>
          <a:prstGeom prst="rect">
            <a:avLst/>
          </a:prstGeom>
        </p:spPr>
        <p:txBody>
          <a:bodyPr wrap="square" lIns="91425" tIns="91425" rIns="91425" bIns="91425" anchor="t" anchorCtr="0">
            <a:noAutofit/>
          </a:bodyPr>
          <a:lstStyle/>
          <a:p>
            <a:pPr lvl="0" algn="ctr">
              <a:spcBef>
                <a:spcPts val="0"/>
              </a:spcBef>
              <a:buNone/>
            </a:pPr>
            <a:r>
              <a:rPr lang="en"/>
              <a:t>Rule 5</a:t>
            </a:r>
          </a:p>
        </p:txBody>
      </p:sp>
      <p:sp>
        <p:nvSpPr>
          <p:cNvPr id="103" name="Shape 103"/>
          <p:cNvSpPr txBox="1">
            <a:spLocks noGrp="1"/>
          </p:cNvSpPr>
          <p:nvPr>
            <p:ph type="body" idx="1"/>
          </p:nvPr>
        </p:nvSpPr>
        <p:spPr>
          <a:xfrm>
            <a:off x="311700" y="1228675"/>
            <a:ext cx="8520600" cy="3340200"/>
          </a:xfrm>
          <a:prstGeom prst="rect">
            <a:avLst/>
          </a:prstGeom>
        </p:spPr>
        <p:txBody>
          <a:bodyPr wrap="square" lIns="91425" tIns="91425" rIns="91425" bIns="91425" anchor="t" anchorCtr="0">
            <a:noAutofit/>
          </a:bodyPr>
          <a:lstStyle/>
          <a:p>
            <a:pPr lvl="0">
              <a:spcBef>
                <a:spcPts val="0"/>
              </a:spcBef>
              <a:buNone/>
            </a:pPr>
            <a:r>
              <a:rPr lang="en" sz="3000">
                <a:solidFill>
                  <a:srgbClr val="444444"/>
                </a:solidFill>
                <a:highlight>
                  <a:srgbClr val="FFFFFF"/>
                </a:highlight>
                <a:latin typeface="Arial"/>
                <a:ea typeface="Arial"/>
                <a:cs typeface="Arial"/>
                <a:sym typeface="Arial"/>
              </a:rPr>
              <a:t>Zeros past a number to the right of a decimal are significant Ex. 43.00 – 4 sig figs </a:t>
            </a:r>
          </a:p>
        </p:txBody>
      </p:sp>
    </p:spTree>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251</Words>
  <Application>Microsoft Office PowerPoint</Application>
  <PresentationFormat>On-screen Show (16:9)</PresentationFormat>
  <Paragraphs>35</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Comic Sans MS</vt:lpstr>
      <vt:lpstr>Arial</vt:lpstr>
      <vt:lpstr>Amatic SC</vt:lpstr>
      <vt:lpstr>Source Code Pro</vt:lpstr>
      <vt:lpstr>Beach Day</vt:lpstr>
      <vt:lpstr>Significant figures</vt:lpstr>
      <vt:lpstr>1.All measurements are inaccurate  2.  Precision of measuring device 3.  Human error   4. Faulty technique </vt:lpstr>
      <vt:lpstr>Measurements need to convey precision    Must include degree of uncertainty    Sig Figs tell us  </vt:lpstr>
      <vt:lpstr>Significant figures</vt:lpstr>
      <vt:lpstr>Significant figures in a measurement include  </vt:lpstr>
      <vt:lpstr>Rule 2</vt:lpstr>
      <vt:lpstr>Rule 3</vt:lpstr>
      <vt:lpstr>Rule 4</vt:lpstr>
      <vt:lpstr>Rule 5</vt:lpstr>
      <vt:lpstr>Rule 6</vt:lpstr>
      <vt:lpstr>Rule 7</vt:lpstr>
      <vt:lpstr>Rule 8</vt:lpstr>
      <vt:lpstr>Rule 9</vt:lpstr>
      <vt:lpstr>Rule 10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Significant figures</dc:title>
  <dc:creator>Edna Cervantes</dc:creator>
  <cp:lastModifiedBy>Edna Cervantes</cp:lastModifiedBy>
  <cp:revision>1</cp:revision>
  <dcterms:modified xsi:type="dcterms:W3CDTF">2017-09-25T13:32:28Z</dcterms:modified>
</cp:coreProperties>
</file>